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18"/>
  </p:notesMasterIdLst>
  <p:sldIdLst>
    <p:sldId id="256" r:id="rId8"/>
    <p:sldId id="271" r:id="rId9"/>
    <p:sldId id="328" r:id="rId10"/>
    <p:sldId id="329" r:id="rId11"/>
    <p:sldId id="330" r:id="rId12"/>
    <p:sldId id="331" r:id="rId13"/>
    <p:sldId id="333" r:id="rId14"/>
    <p:sldId id="332" r:id="rId15"/>
    <p:sldId id="334" r:id="rId16"/>
    <p:sldId id="305" r:id="rId17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28"/>
            <p14:sldId id="329"/>
            <p14:sldId id="330"/>
            <p14:sldId id="331"/>
            <p14:sldId id="333"/>
            <p14:sldId id="332"/>
            <p14:sldId id="334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85623" autoAdjust="0"/>
  </p:normalViewPr>
  <p:slideViewPr>
    <p:cSldViewPr>
      <p:cViewPr varScale="1">
        <p:scale>
          <a:sx n="118" d="100"/>
          <a:sy n="118" d="100"/>
        </p:scale>
        <p:origin x="594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are some things to think about … nothing to submit.</a:t>
            </a:r>
          </a:p>
          <a:p>
            <a:endParaRPr lang="en-US" baseline="0" dirty="0"/>
          </a:p>
          <a:p>
            <a:r>
              <a:rPr lang="en-US" baseline="0" dirty="0"/>
              <a:t>Share your thoughts in the online portal discussion area.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87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47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13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36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38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84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86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sq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s://technet.microsoft.com/en-us/library/bb264565(v=sql.90).asp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SQL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4572000" cy="25907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SQL Syntax</a:t>
            </a:r>
          </a:p>
          <a:p>
            <a:pPr>
              <a:buFont typeface="Arial" charset="0"/>
              <a:buChar char="•"/>
            </a:pPr>
            <a:r>
              <a:rPr lang="en-US" dirty="0"/>
              <a:t>Creating Tables, Columns, and Rows</a:t>
            </a:r>
          </a:p>
          <a:p>
            <a:pPr>
              <a:buFont typeface="Arial" charset="0"/>
              <a:buChar char="•"/>
            </a:pPr>
            <a:r>
              <a:rPr lang="en-US" dirty="0"/>
              <a:t>Primary and Foreign Keys</a:t>
            </a:r>
          </a:p>
          <a:p>
            <a:pPr>
              <a:buFont typeface="Arial" charset="0"/>
              <a:buChar char="•"/>
            </a:pPr>
            <a:r>
              <a:rPr lang="en-US" dirty="0"/>
              <a:t>Constraints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602" y="242677"/>
            <a:ext cx="3767348" cy="37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66750"/>
            <a:ext cx="2667000" cy="33337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4927" y="999945"/>
            <a:ext cx="6324600" cy="2971800"/>
          </a:xfrm>
        </p:spPr>
        <p:txBody>
          <a:bodyPr/>
          <a:lstStyle/>
          <a:p>
            <a:r>
              <a:rPr lang="en-US" dirty="0"/>
              <a:t>Use IJ or Eclipse to create the GRADES/PHONES database.</a:t>
            </a:r>
          </a:p>
          <a:p>
            <a:r>
              <a:rPr lang="en-US" dirty="0"/>
              <a:t>Maybe PHONES should be more generic? What name would you choose? What other info?</a:t>
            </a:r>
          </a:p>
          <a:p>
            <a:r>
              <a:rPr lang="en-US" dirty="0"/>
              <a:t>Add column “SUBJECT” and insert lots of grades for several students.</a:t>
            </a:r>
          </a:p>
          <a:p>
            <a:r>
              <a:rPr lang="en-US" dirty="0"/>
              <a:t>Run a query to find everyone who failed a “Science”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http://www.w3schools.com/sql/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https://technet.microsoft.com/en-us/library/bb264565(v=sql.90).aspx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03" y="2571228"/>
            <a:ext cx="4090422" cy="214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1" y="57150"/>
            <a:ext cx="8991600" cy="609600"/>
          </a:xfrm>
        </p:spPr>
        <p:txBody>
          <a:bodyPr/>
          <a:lstStyle/>
          <a:p>
            <a:r>
              <a:rPr lang="en-US" dirty="0"/>
              <a:t>SQL Basics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3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029200" y="750075"/>
            <a:ext cx="3723443" cy="1905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-- comments</a:t>
            </a:r>
          </a:p>
          <a:p>
            <a:r>
              <a:rPr lang="en-US" sz="2400" dirty="0"/>
              <a:t>Case </a:t>
            </a:r>
            <a:r>
              <a:rPr lang="en-US" sz="2400" dirty="0" err="1"/>
              <a:t>INsensitive</a:t>
            </a:r>
            <a:endParaRPr lang="en-US" sz="2400" dirty="0"/>
          </a:p>
          <a:p>
            <a:r>
              <a:rPr lang="en-US" sz="2400" dirty="0"/>
              <a:t>Use multi-lines as needed</a:t>
            </a:r>
          </a:p>
          <a:p>
            <a:r>
              <a:rPr lang="en-US" sz="2400" dirty="0"/>
              <a:t>End commands with ;</a:t>
            </a:r>
          </a:p>
          <a:p>
            <a:endParaRPr lang="en-US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819150"/>
            <a:ext cx="4800600" cy="370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SCHEMA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APP; </a:t>
            </a:r>
            <a:r>
              <a:rPr lang="en-US" sz="1200" dirty="0">
                <a:solidFill>
                  <a:srgbClr val="4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-- Don't do this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DROP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 (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name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(20), </a:t>
            </a:r>
            <a:r>
              <a:rPr lang="en-US" sz="1200" dirty="0">
                <a:solidFill>
                  <a:srgbClr val="4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-- up to 20 characters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grade </a:t>
            </a:r>
            <a:r>
              <a:rPr lang="en-US" sz="12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rgbClr val="4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-- column name and type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name,grade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         </a:t>
            </a:r>
            <a:r>
              <a:rPr lang="en-US" sz="1200" dirty="0">
                <a:solidFill>
                  <a:srgbClr val="4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-- columns to set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'Chris'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,90);  </a:t>
            </a:r>
            <a:r>
              <a:rPr lang="en-US" sz="1200" dirty="0">
                <a:solidFill>
                  <a:srgbClr val="4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-- values in same order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'Ann'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,85);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APP.GRADES; </a:t>
            </a:r>
            <a:r>
              <a:rPr lang="en-US" sz="1200" dirty="0">
                <a:solidFill>
                  <a:srgbClr val="4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-- all columns, all rows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984816"/>
            <a:ext cx="2466247" cy="15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8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1" y="57150"/>
            <a:ext cx="8991600" cy="609600"/>
          </a:xfrm>
        </p:spPr>
        <p:txBody>
          <a:bodyPr/>
          <a:lstStyle/>
          <a:p>
            <a:r>
              <a:rPr lang="en-US" dirty="0"/>
              <a:t>SQL Basics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819150"/>
            <a:ext cx="373380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APP.GRADES;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grade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name=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'Chris'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4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-- only rows that match 'Chris'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UPDATE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grade=95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name=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'Chris'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UPDATE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grade=100;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932" y="1123950"/>
            <a:ext cx="2400301" cy="11532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933" y="2800350"/>
            <a:ext cx="240030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2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419350"/>
            <a:ext cx="3522801" cy="243877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1" y="57150"/>
            <a:ext cx="8991600" cy="609600"/>
          </a:xfrm>
        </p:spPr>
        <p:txBody>
          <a:bodyPr/>
          <a:lstStyle/>
          <a:p>
            <a:r>
              <a:rPr lang="en-US" dirty="0"/>
              <a:t>PHONES Table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819150"/>
            <a:ext cx="4648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APP.PHONES (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name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(20),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phone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(8)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APP.PHONES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'Chris'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'1234'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APP.PHONES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'Ann'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'9999'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APP.PHONES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'Bob'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'7777'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APP.PHONES;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847545"/>
            <a:ext cx="2819400" cy="17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1" y="57150"/>
            <a:ext cx="8991600" cy="609600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819150"/>
            <a:ext cx="4648200" cy="285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APP.GRADES, APP.PHONES;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APP.GRADES, APP.PHONES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GRADES.name = PHONES.name;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GRADES.grade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GRADES.name,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PHONES.phone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APP.GRADES, APP.PHONES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GRADES.name = PHONES.name;</a:t>
            </a:r>
          </a:p>
          <a:p>
            <a:pPr>
              <a:lnSpc>
                <a:spcPct val="115000"/>
              </a:lnSpc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GRADES.grade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GRADES.name,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PHONES.phone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APP.GRADES, APP.PHONES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GRADES.name = PHONES.name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NAME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236" y="588113"/>
            <a:ext cx="3039686" cy="17785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601807"/>
            <a:ext cx="2905081" cy="979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724006"/>
            <a:ext cx="2399191" cy="10265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3752754"/>
            <a:ext cx="2652325" cy="106797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810000" y="1047750"/>
            <a:ext cx="16912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10000" y="1428750"/>
            <a:ext cx="1828800" cy="11730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886200" y="2190750"/>
            <a:ext cx="1524000" cy="14814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57600" y="3105150"/>
            <a:ext cx="0" cy="567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89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131294"/>
            <a:ext cx="3187290" cy="175642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1" y="57150"/>
            <a:ext cx="8991600" cy="609600"/>
          </a:xfrm>
        </p:spPr>
        <p:txBody>
          <a:bodyPr/>
          <a:lstStyle/>
          <a:p>
            <a:r>
              <a:rPr lang="en-US" dirty="0"/>
              <a:t>Generated Primary Keys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123950"/>
            <a:ext cx="5943600" cy="242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DROP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APP.PHONES;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APP.PHONES (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id </a:t>
            </a:r>
            <a:r>
              <a:rPr lang="en-US" sz="12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PRIMARY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GENERATED ALWAYS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IDENTITY,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name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(20)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phone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(8)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APP.PHONES 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name,phone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'Chris'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'1234'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APP.PHONES 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name,phone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'Ann'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'9999'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APP.PHONES 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name,phone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'Bob'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'7777'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756" y="1047750"/>
            <a:ext cx="2599372" cy="139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524" y="843584"/>
            <a:ext cx="2820777" cy="151460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1" y="57150"/>
            <a:ext cx="6248399" cy="609600"/>
          </a:xfrm>
        </p:spPr>
        <p:txBody>
          <a:bodyPr/>
          <a:lstStyle/>
          <a:p>
            <a:r>
              <a:rPr lang="en-US" dirty="0"/>
              <a:t>Foreign Keys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971550"/>
            <a:ext cx="5410200" cy="341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DROP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 (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id </a:t>
            </a:r>
            <a:r>
              <a:rPr lang="en-US" sz="12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PRIMARY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GENERATED ALWAYS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IDENTITY,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name </a:t>
            </a:r>
            <a:r>
              <a:rPr lang="en-US" sz="1200" b="1" dirty="0" err="1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APP.PHONES(id),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grade </a:t>
            </a:r>
            <a:r>
              <a:rPr lang="en-US" sz="12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 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name,grade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(1,90);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 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name,grade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(2,85);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 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name,grade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,75);</a:t>
            </a: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 (grade)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(75);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397" y="2988719"/>
            <a:ext cx="2494503" cy="12405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4212" y="727448"/>
            <a:ext cx="2819400" cy="443669"/>
          </a:xfrm>
          <a:prstGeom prst="rect">
            <a:avLst/>
          </a:prstGeom>
          <a:solidFill>
            <a:srgbClr val="FAFAFA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PHONES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65968" y="2986931"/>
            <a:ext cx="2489311" cy="369332"/>
          </a:xfrm>
          <a:prstGeom prst="rect">
            <a:avLst/>
          </a:prstGeom>
          <a:solidFill>
            <a:srgbClr val="FAFAFA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GRADES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683433" y="1737360"/>
            <a:ext cx="4164" cy="2056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982691" y="1961804"/>
            <a:ext cx="9706" cy="2136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907587" y="1187742"/>
            <a:ext cx="518152" cy="1189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03281" y="3368447"/>
            <a:ext cx="518152" cy="920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0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1" y="57150"/>
            <a:ext cx="8991600" cy="609600"/>
          </a:xfrm>
        </p:spPr>
        <p:txBody>
          <a:bodyPr/>
          <a:lstStyle/>
          <a:p>
            <a:r>
              <a:rPr lang="en-US" dirty="0"/>
              <a:t>Other Constraints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590550"/>
            <a:ext cx="5410200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DROP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 (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id </a:t>
            </a:r>
            <a:r>
              <a:rPr lang="en-US" sz="12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PRIMARY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GENERATED ALWAYS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IDENTITY,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name </a:t>
            </a:r>
            <a:r>
              <a:rPr lang="en-US" sz="1200" b="1" dirty="0" err="1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APP.PHONES(id),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grade </a:t>
            </a:r>
            <a:r>
              <a:rPr lang="en-US" sz="12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(grade&gt;=0)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 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name,grade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(1,90);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 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name,grade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(2,85);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APP.GRADES 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name,grade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(3,-1);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394868"/>
            <a:ext cx="717465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9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8298</TotalTime>
  <Words>533</Words>
  <Application>Microsoft Office PowerPoint</Application>
  <PresentationFormat>On-screen Show (16:9)</PresentationFormat>
  <Paragraphs>174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Calibri</vt:lpstr>
      <vt:lpstr>Courier New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SQL Basics</vt:lpstr>
      <vt:lpstr>See Also</vt:lpstr>
      <vt:lpstr>SQL Basics</vt:lpstr>
      <vt:lpstr>SQL Basics</vt:lpstr>
      <vt:lpstr>PHONES Table</vt:lpstr>
      <vt:lpstr>Joins</vt:lpstr>
      <vt:lpstr>Generated Primary Keys</vt:lpstr>
      <vt:lpstr>Foreign Keys</vt:lpstr>
      <vt:lpstr>Other Constraints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267</cp:revision>
  <cp:lastPrinted>2015-07-06T21:44:19Z</cp:lastPrinted>
  <dcterms:created xsi:type="dcterms:W3CDTF">2015-07-04T21:12:26Z</dcterms:created>
  <dcterms:modified xsi:type="dcterms:W3CDTF">2016-04-29T01:38:28Z</dcterms:modified>
</cp:coreProperties>
</file>